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0D91"/>
    <a:srgbClr val="FF0000"/>
    <a:srgbClr val="DB0739"/>
    <a:srgbClr val="FF0066"/>
    <a:srgbClr val="CC0066"/>
    <a:srgbClr val="0ACC2A"/>
    <a:srgbClr val="D93C1D"/>
    <a:srgbClr val="D71F7F"/>
    <a:srgbClr val="EF0781"/>
    <a:srgbClr val="E77E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" y="1162594"/>
            <a:ext cx="10202091" cy="553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6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200" b="1" dirty="0">
                <a:solidFill>
                  <a:schemeClr val="accent1"/>
                </a:solidFill>
                <a:cs typeface="B Nazanin" panose="00000400000000000000" pitchFamily="2" charset="-78"/>
              </a:rPr>
              <a:t>مشخصات مکتب تجویزی (پیش تدبیری)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9611"/>
            <a:ext cx="10820400" cy="484632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الف) شکل گیری استراتژی ، باید </a:t>
            </a:r>
            <a:r>
              <a:rPr lang="fa-IR" dirty="0">
                <a:solidFill>
                  <a:srgbClr val="D93C1D"/>
                </a:solidFill>
                <a:cs typeface="B Nazanin" panose="00000400000000000000" pitchFamily="2" charset="-78"/>
              </a:rPr>
              <a:t>فرایندی آگاهانه و کنترل شده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باشد.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ب) مسئولیت کنترل به عهده شخص اول سازمان است که </a:t>
            </a:r>
            <a:r>
              <a:rPr lang="fa-IR" dirty="0">
                <a:solidFill>
                  <a:srgbClr val="0ACC2A"/>
                </a:solidFill>
                <a:cs typeface="B Nazanin" panose="00000400000000000000" pitchFamily="2" charset="-78"/>
              </a:rPr>
              <a:t>استراتژیست واقعی و رهبر سازمان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است نه فقط یک مدیر.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ج) مدل شکل گیری استراتژی ، باید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بصورت ساده و غیر رسمی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توسعه یابد.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د) استراتژی ها باید 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منحصر به فرد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برای هر سازمان باشد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dirty="0" smtClean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rtl="1">
              <a:buNone/>
            </a:pP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(منابع:کتاب نگرش جامع بر مدیریت استراتژیک تألیف دکتر علیرضا علی احمدی- ص 96 /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مکاتب مدیریت استراتژیک -آقای دکتر فرحبد)</a:t>
            </a:r>
            <a:endParaRPr lang="fa-IR" sz="16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03" y="3775166"/>
            <a:ext cx="3638006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2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5737"/>
            <a:ext cx="10820400" cy="4781005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ح) استراتژی ها به طور کامل از </a:t>
            </a:r>
            <a:r>
              <a:rPr lang="fa-IR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فرایند طراحی تدابیر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شکل می گیرند.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و) استراتژی باید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به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طور کامل و مشخص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و در صورت امکان به نحوی وارد جزئیات شود که </a:t>
            </a:r>
            <a:r>
              <a:rPr lang="fa-IR" dirty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سادگی آنها حفظ شود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ز) در صورتی که استراتژی با شرایط مذکور طراحی شوند ، </a:t>
            </a:r>
            <a:r>
              <a:rPr lang="fa-IR" dirty="0">
                <a:solidFill>
                  <a:srgbClr val="CC0066"/>
                </a:solidFill>
                <a:cs typeface="B Nazanin" panose="00000400000000000000" pitchFamily="2" charset="-78"/>
              </a:rPr>
              <a:t>اجرای آن امکان پذیر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خواهد بود.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ه) ویژگی عمده این مکتب ، 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طرح ریزی ، اجرا و ارزیابی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در فرایندی تکمیلی ولی جدا از هم صورت می گیرد. ( اول طراحی ، بعد اجرا و در آخر ارزیابی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)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 smtClean="0"/>
          </a:p>
          <a:p>
            <a:pPr marL="0" indent="0" rtl="1">
              <a:buNone/>
            </a:pP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(منابع:کتاب نگرش جامع بر مدیریت استراتژیک تألیف دکتر علیرضا علی احمدی- ص 96 /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مکاتب مدیریت استراتژیک -آقای دکتر فرحبد)</a:t>
            </a:r>
            <a:endParaRPr lang="fa-IR" sz="16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4049484"/>
            <a:ext cx="4739640" cy="197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41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b="1" dirty="0">
                <a:solidFill>
                  <a:schemeClr val="accent1"/>
                </a:solidFill>
                <a:cs typeface="B Nazanin" panose="00000400000000000000" pitchFamily="2" charset="-78"/>
              </a:rPr>
              <a:t>مکتب توصیفی (تجربی – انطباقی 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7989"/>
            <a:ext cx="10820400" cy="475488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نمونه هایی از تعاریف مدیریت استراتژیک که متأثر از </a:t>
            </a:r>
            <a:r>
              <a:rPr lang="fa-IR" dirty="0">
                <a:solidFill>
                  <a:srgbClr val="FF0066"/>
                </a:solidFill>
                <a:cs typeface="B Nazanin" panose="00000400000000000000" pitchFamily="2" charset="-78"/>
              </a:rPr>
              <a:t>پارادایم توصیفی و تجربی – انطباقی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است ، عبارتند از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: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الف) در مدیریت استراتژیک تأکید بر تفکر و اقدام به موقع است ( نه داشتن یک برنامه آماده و حجیم استراتژیک).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ب) مدیریت استراتژیک یک فرایند تصمیم گیری متکی بر آزمایش و تجربه است ( و در شرایط غیرقابل پیش بینی ، امکان انتخاب استراتژی دقیق و مشخص بلندمدت وجود ندارد).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ج) تفکر و اقدام استراتژیک به فعل و انفعالات و موفقیت کل مجموعه توجه دارد نه یک بخش از مجموعه.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د) مدیریت استراتژیک ، یک اقدام یا اعمال یک راه اقتضایی و انطباقی کلان است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dirty="0" smtClean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rtl="1">
              <a:buNone/>
            </a:pP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(منابع:کتاب نگرش جامع بر مدیریت استراتژیک تألیف دکتر علیرضا علی احمدی- ص 96 /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مکاتب مدیریت استراتژیک -آقای دکتر فرحبد)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07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b="1" dirty="0">
                <a:solidFill>
                  <a:schemeClr val="accent1"/>
                </a:solidFill>
                <a:cs typeface="B Nazanin" panose="00000400000000000000" pitchFamily="2" charset="-78"/>
              </a:rPr>
              <a:t>مشخصات پارادایم </a:t>
            </a:r>
            <a:r>
              <a:rPr lang="fa-IR" sz="28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تلفیقی(پارادایم </a:t>
            </a:r>
            <a:r>
              <a:rPr lang="fa-IR" sz="2800" b="1" dirty="0">
                <a:solidFill>
                  <a:schemeClr val="accent1"/>
                </a:solidFill>
                <a:cs typeface="B Nazanin" panose="00000400000000000000" pitchFamily="2" charset="-78"/>
              </a:rPr>
              <a:t>سیستمی – اقتضایی دوراندیشانه )</a:t>
            </a:r>
            <a:endParaRPr lang="en-US" sz="28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7989"/>
            <a:ext cx="10820400" cy="4754879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1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الف) ضمن تأکید بر لزوم </a:t>
            </a:r>
            <a:r>
              <a:rPr lang="fa-IR" dirty="0">
                <a:solidFill>
                  <a:schemeClr val="accent2"/>
                </a:solidFill>
                <a:cs typeface="B Nazanin" panose="00000400000000000000" pitchFamily="2" charset="-78"/>
              </a:rPr>
              <a:t>ایجاد توازن بین نقاط ضعف و قوت سازمان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، </a:t>
            </a:r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فرصتها و تهدیدات محیط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، تغییر عوامل محیطی مطابق استراتژی های موردنظر ضروری است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ب) در این پارادایم ، ضمن اینکه دیدگاه مدیران عالی و استراتژیست های سازمان ، تعیین کننده می باشد ، </a:t>
            </a:r>
            <a:r>
              <a:rPr lang="fa-IR" dirty="0">
                <a:solidFill>
                  <a:srgbClr val="DB0739"/>
                </a:solidFill>
                <a:cs typeface="B Nazanin" panose="00000400000000000000" pitchFamily="2" charset="-78"/>
              </a:rPr>
              <a:t>دخالت مستقیم و غیر مستقیم افراد و واحدهای سازمانی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هم در نقش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نوآوران اندیشه های تغییر دهنده و تغییر گیرنده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، غیرقابل اجتناب است.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ج) در این تفکر ،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تحلیل های کلان همراه با تحلیل های خرد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، توأمان ملاک تصمیم گیری ها قرار می گیرند.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د) </a:t>
            </a:r>
            <a:r>
              <a:rPr lang="fa-IR" dirty="0">
                <a:solidFill>
                  <a:srgbClr val="750D91"/>
                </a:solidFill>
                <a:cs typeface="B Nazanin" panose="00000400000000000000" pitchFamily="2" charset="-78"/>
              </a:rPr>
              <a:t>رسالت ها و آرمان های تجویزی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با واقع گرایی بیشتری تبیین و اجرا می شود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lnSpc>
                <a:spcPct val="110000"/>
              </a:lnSpc>
              <a:buNone/>
            </a:pPr>
            <a:endParaRPr lang="fa-IR" dirty="0" smtClean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10000"/>
              </a:lnSpc>
              <a:buNone/>
            </a:pPr>
            <a:endParaRPr lang="fa-IR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10000"/>
              </a:lnSpc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(منبع:کتاب نگرش جامع بر مدیریت استراتژیک تألیف دکتر علیرضا علی احمدی- ص 108 و 109 </a:t>
            </a: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)</a:t>
            </a:r>
          </a:p>
          <a:p>
            <a:pPr marL="0" indent="0">
              <a:buNone/>
            </a:pPr>
            <a:endParaRPr lang="fa-IR" sz="1600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36" y="4663440"/>
            <a:ext cx="3746863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560319"/>
            <a:ext cx="9448800" cy="12801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chemeClr val="accent2"/>
                </a:solidFill>
                <a:cs typeface="B Nazanin" panose="00000400000000000000" pitchFamily="2" charset="-78"/>
              </a:rPr>
              <a:t>پارادایم های شکل گیری استراتژی و مدیریت استراتژیک</a:t>
            </a:r>
            <a:endParaRPr lang="en-US" sz="36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480" y="4598126"/>
            <a:ext cx="9448800" cy="698863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گردآورنده : سیّده ضحی نصیری</a:t>
            </a:r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68" y="1103810"/>
            <a:ext cx="6413864" cy="19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8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251" y="1058091"/>
            <a:ext cx="9167949" cy="99931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b="1" dirty="0">
                <a:solidFill>
                  <a:schemeClr val="accent1"/>
                </a:solidFill>
                <a:cs typeface="B Nazanin" panose="00000400000000000000" pitchFamily="2" charset="-78"/>
              </a:rPr>
              <a:t>پارادایم های شکل گیری استراتژی مبتنی بر علم و هنر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3486"/>
            <a:ext cx="10820400" cy="4885508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استراتژی را برچه اساسی باید در نظر گرفت؟هنر ، علم و یا ترکیبی از هردو؟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اندیشمندانی مانند</a:t>
            </a:r>
            <a:r>
              <a:rPr lang="fa-IR" sz="2400" u="sng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i="1" u="sng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اوهما</a:t>
            </a:r>
            <a:r>
              <a:rPr lang="fa-IR" sz="2400" u="sng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، </a:t>
            </a:r>
            <a:r>
              <a:rPr lang="fa-IR" sz="2400" i="1" u="sng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مینتزبرگ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lang="fa-IR" sz="2400" i="1" u="sng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اِستاسی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معتقد بودند که استراتژی را باید از دیدگاه شهودی نگریست و فرایند استراتژی بعنوان یک هنر مطرح می شود.در تفکر استراتژی بعنوان یک هنر 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برنامه ریزی و تفکر استراتژیک </a:t>
            </a:r>
            <a:r>
              <a:rPr lang="fa-IR" sz="2400" dirty="0">
                <a:solidFill>
                  <a:srgbClr val="E77E0B"/>
                </a:solidFill>
                <a:cs typeface="B Nazanin" panose="00000400000000000000" pitchFamily="2" charset="-78"/>
              </a:rPr>
              <a:t>دو مقوله کاملاً جدا از هم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می باشند که در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آن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,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برنامه ریزی از تفکر نشأت می گیرد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fa-IR" sz="24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2400" dirty="0" smtClean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rtl="1">
              <a:lnSpc>
                <a:spcPct val="150000"/>
              </a:lnSpc>
              <a:buNone/>
            </a:pPr>
            <a:endParaRPr lang="fa-IR" sz="1600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0" indent="0" rtl="1">
              <a:lnSpc>
                <a:spcPct val="150000"/>
              </a:lnSpc>
              <a:buNone/>
            </a:pPr>
            <a:endParaRPr lang="fa-IR" sz="16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0" indent="0" rtl="1">
              <a:lnSpc>
                <a:spcPct val="150000"/>
              </a:lnSpc>
              <a:buNone/>
            </a:pP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(</a:t>
            </a: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منبع:کتاب نگرش جامع بر مدیریت استراتژیک تألیف دکتر علیرضا علی احمدی- ص 91 )</a:t>
            </a:r>
            <a:endParaRPr lang="fa-IR" sz="1600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400" dirty="0">
              <a:solidFill>
                <a:srgbClr val="FF0066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78" y="4043719"/>
            <a:ext cx="4872444" cy="20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5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3669"/>
            <a:ext cx="10820400" cy="5094515"/>
          </a:xfrm>
        </p:spPr>
        <p:txBody>
          <a:bodyPr>
            <a:normAutofit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براساس این نظریه ، فرایند برنامه ریزی استراتژیک </a:t>
            </a:r>
            <a:r>
              <a:rPr lang="fa-IR" sz="2400" dirty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منجر به برنامه می شود و نه استراتژی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و آنچه که باید به آن توجه شود ، </a:t>
            </a:r>
            <a:r>
              <a:rPr lang="fa-IR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توسعه ی استراتژی های خلاقانه و اثربخش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در مقایسه با یک روش منطقی است.صاحبنظران دیگری از جمله</a:t>
            </a:r>
            <a:r>
              <a:rPr lang="fa-IR" sz="2400" i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i="1" u="sng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آندریو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و</a:t>
            </a:r>
            <a:r>
              <a:rPr lang="fa-IR" sz="2400" u="sng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i="1" u="sng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آنسوف</a:t>
            </a:r>
            <a:r>
              <a:rPr lang="fa-IR" sz="2400" u="sng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و </a:t>
            </a:r>
            <a:r>
              <a:rPr lang="fa-IR" sz="2400" i="1" u="sng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پورتر</a:t>
            </a:r>
            <a:r>
              <a:rPr lang="fa-IR" sz="2400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، </a:t>
            </a:r>
            <a:r>
              <a:rPr lang="fa-IR" sz="2400" dirty="0">
                <a:solidFill>
                  <a:srgbClr val="CC0066"/>
                </a:solidFill>
                <a:cs typeface="B Nazanin" panose="00000400000000000000" pitchFamily="2" charset="-78"/>
              </a:rPr>
              <a:t>نگرشی عقلانی-تحلیلی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نسبت به استراتژی داشته و فرایند آن را مبتنی بر علم می دانستند. </a:t>
            </a:r>
            <a:endParaRPr lang="fa-IR" sz="2400" dirty="0" smtClean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400" dirty="0" smtClean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24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24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rtl="1">
              <a:lnSpc>
                <a:spcPct val="150000"/>
              </a:lnSpc>
            </a:pPr>
            <a:endParaRPr lang="fa-IR" sz="1600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rtl="1">
              <a:lnSpc>
                <a:spcPct val="150000"/>
              </a:lnSpc>
            </a:pPr>
            <a:endParaRPr lang="fa-IR" sz="1600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0" indent="0" rtl="1">
              <a:lnSpc>
                <a:spcPct val="150000"/>
              </a:lnSpc>
              <a:buNone/>
            </a:pPr>
            <a:r>
              <a:rPr lang="fa-IR" sz="17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(</a:t>
            </a:r>
            <a:r>
              <a:rPr lang="fa-IR" sz="17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منبع:کتاب نگرش جامع بر مدیریت استراتژیک تألیف دکتر علیرضا علی احمدی- ص 92 )</a:t>
            </a:r>
            <a:endParaRPr lang="en-US" sz="17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25" y="3448594"/>
            <a:ext cx="5891349" cy="240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117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0605"/>
            <a:ext cx="10820400" cy="5277395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با بررسی دقیق تر نگرش های اندیشمندان در خصوص پارادایمها ، استراتژی بعنوان </a:t>
            </a:r>
            <a:r>
              <a:rPr lang="fa-IR" sz="2400" b="1" dirty="0">
                <a:solidFill>
                  <a:srgbClr val="FFC000"/>
                </a:solidFill>
                <a:cs typeface="B Nazanin" panose="00000400000000000000" pitchFamily="2" charset="-78"/>
              </a:rPr>
              <a:t>هنر و </a:t>
            </a:r>
            <a:r>
              <a:rPr lang="fa-IR" sz="24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علم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,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توأمان مطرح گردید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بر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این اساس ، </a:t>
            </a:r>
            <a:r>
              <a:rPr lang="fa-IR" sz="2400" dirty="0">
                <a:solidFill>
                  <a:srgbClr val="EF0781"/>
                </a:solidFill>
                <a:cs typeface="B Nazanin" panose="00000400000000000000" pitchFamily="2" charset="-78"/>
              </a:rPr>
              <a:t>تطابق سمت </a:t>
            </a:r>
            <a:r>
              <a:rPr lang="fa-IR" sz="2400" dirty="0">
                <a:solidFill>
                  <a:schemeClr val="accent4"/>
                </a:solidFill>
                <a:cs typeface="B Nazanin" panose="00000400000000000000" pitchFamily="2" charset="-78"/>
              </a:rPr>
              <a:t>چپ</a:t>
            </a:r>
            <a:r>
              <a:rPr lang="fa-IR" sz="2400" dirty="0">
                <a:solidFill>
                  <a:srgbClr val="EF0781"/>
                </a:solidFill>
                <a:cs typeface="B Nazanin" panose="00000400000000000000" pitchFamily="2" charset="-78"/>
              </a:rPr>
              <a:t> و </a:t>
            </a:r>
            <a:r>
              <a:rPr lang="fa-IR" sz="2400" dirty="0">
                <a:solidFill>
                  <a:schemeClr val="accent4"/>
                </a:solidFill>
                <a:cs typeface="B Nazanin" panose="00000400000000000000" pitchFamily="2" charset="-78"/>
              </a:rPr>
              <a:t>راست</a:t>
            </a:r>
            <a:r>
              <a:rPr lang="fa-IR" sz="2400" dirty="0">
                <a:solidFill>
                  <a:srgbClr val="EF0781"/>
                </a:solidFill>
                <a:cs typeface="B Nazanin" panose="00000400000000000000" pitchFamily="2" charset="-78"/>
              </a:rPr>
              <a:t> مغز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با </a:t>
            </a:r>
            <a:r>
              <a:rPr lang="fa-IR" sz="2400" dirty="0">
                <a:solidFill>
                  <a:srgbClr val="00B0F0"/>
                </a:solidFill>
                <a:cs typeface="B Nazanin" panose="00000400000000000000" pitchFamily="2" charset="-78"/>
              </a:rPr>
              <a:t>خلاقیت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، </a:t>
            </a:r>
            <a:r>
              <a:rPr lang="fa-IR" sz="2400" dirty="0">
                <a:solidFill>
                  <a:srgbClr val="00B0F0"/>
                </a:solidFill>
                <a:cs typeface="B Nazanin" panose="00000400000000000000" pitchFamily="2" charset="-78"/>
              </a:rPr>
              <a:t>نوآوری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و نیز </a:t>
            </a:r>
            <a:r>
              <a:rPr lang="fa-IR" sz="2400" dirty="0">
                <a:solidFill>
                  <a:srgbClr val="00B0F0"/>
                </a:solidFill>
                <a:cs typeface="B Nazanin" panose="00000400000000000000" pitchFamily="2" charset="-78"/>
              </a:rPr>
              <a:t>تحلیل و منطق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، دلیل بروز نگرش های مختلف به استراتژی است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4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4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rtl="1">
              <a:lnSpc>
                <a:spcPct val="150000"/>
              </a:lnSpc>
              <a:buNone/>
            </a:pP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(منبع:کتاب نگرش جامع بر مدیریت استراتژیک تألیف دکتر علیرضا علی احمدی- ص 92 )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4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952207"/>
            <a:ext cx="4343400" cy="30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65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b="1" dirty="0">
                <a:solidFill>
                  <a:schemeClr val="accent1"/>
                </a:solidFill>
                <a:cs typeface="B Nazanin" panose="00000400000000000000" pitchFamily="2" charset="-78"/>
              </a:rPr>
              <a:t>دیدگاه برنامه ریزی تحلیلی و عقلانی</a:t>
            </a:r>
            <a:r>
              <a:rPr lang="en-US" b="1" dirty="0">
                <a:cs typeface="B Nazanin" panose="00000400000000000000" pitchFamily="2" charset="-78"/>
              </a:rPr>
              <a:t/>
            </a:r>
            <a:br>
              <a:rPr lang="en-US" b="1" dirty="0">
                <a:cs typeface="B Nazanin" panose="00000400000000000000" pitchFamily="2" charset="-78"/>
              </a:rPr>
            </a:b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4298"/>
            <a:ext cx="10820400" cy="4937760"/>
          </a:xfrm>
        </p:spPr>
        <p:txBody>
          <a:bodyPr/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امور برنامه ریزان ، </a:t>
            </a:r>
            <a:r>
              <a:rPr lang="fa-IR" u="sng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توسط دو گروه افراد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صورت می گیرد.اولی تحلیلگر متفکری است که به تصویر </a:t>
            </a:r>
            <a:r>
              <a:rPr lang="fa-IR" dirty="0">
                <a:solidFill>
                  <a:srgbClr val="CC0066"/>
                </a:solidFill>
                <a:cs typeface="B Nazanin" panose="00000400000000000000" pitchFamily="2" charset="-78"/>
              </a:rPr>
              <a:t>برنامه ریز سنتی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نزدیک تر است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00000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وظایف برنامه ریز تحلیلی- منطقی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: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1- این شخص خود را متعهد می داند که </a:t>
            </a:r>
            <a:r>
              <a:rPr lang="fa-IR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نظم و انضباط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را در سازمان برقرار کند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2- استراتژی های موردنظر را به </a:t>
            </a:r>
            <a:r>
              <a:rPr lang="fa-IR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پروگرام ( برنامه اجرایی )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تبدیل نموده و برای </a:t>
            </a:r>
            <a:r>
              <a:rPr lang="fa-IR" dirty="0">
                <a:solidFill>
                  <a:srgbClr val="7030A0"/>
                </a:solidFill>
                <a:cs typeface="B Nazanin" panose="00000400000000000000" pitchFamily="2" charset="-78"/>
              </a:rPr>
              <a:t>بیان و انتقال درست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آنها ، ترتیبات لازم را می دهد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3-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مطالعات تحلیلی لازم را برای حصول اطمینان نسبت به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درج اطلاعات رسمی و مستند در برنامه ها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، انجام می دهد.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4- </a:t>
            </a:r>
            <a:r>
              <a:rPr lang="fa-IR" dirty="0">
                <a:solidFill>
                  <a:srgbClr val="0ACC2A"/>
                </a:solidFill>
                <a:cs typeface="B Nazanin" panose="00000400000000000000" pitchFamily="2" charset="-78"/>
              </a:rPr>
              <a:t>استراتژی های اجرایی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را نیز به دقت مورد رسیدگی قرار می دهد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00000"/>
              </a:lnSpc>
            </a:pPr>
            <a:endParaRPr lang="fa-IR" dirty="0" smtClean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rtl="1">
              <a:lnSpc>
                <a:spcPct val="150000"/>
              </a:lnSpc>
              <a:buNone/>
            </a:pP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(منبع:کتاب نگرش جامع بر مدیریت استراتژیک تألیف دکتر علیرضا علی احمدی- ص 93 )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l">
              <a:lnSpc>
                <a:spcPct val="150000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69" y="2161708"/>
            <a:ext cx="3000103" cy="17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03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8823"/>
            <a:ext cx="8610600" cy="1515291"/>
          </a:xfrm>
        </p:spPr>
        <p:txBody>
          <a:bodyPr/>
          <a:lstStyle/>
          <a:p>
            <a:pPr algn="ctr" rtl="1"/>
            <a:r>
              <a:rPr lang="fa-IR" sz="3200" b="1" dirty="0">
                <a:solidFill>
                  <a:schemeClr val="accent1"/>
                </a:solidFill>
                <a:cs typeface="B Nazanin" panose="00000400000000000000" pitchFamily="2" charset="-78"/>
              </a:rPr>
              <a:t>دیدگاه شکل گیری استراتژی خلاقانه و </a:t>
            </a:r>
            <a:r>
              <a:rPr lang="fa-IR" sz="32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هنری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9612"/>
            <a:ext cx="10820400" cy="489857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این نوع برنامه ریزی </a:t>
            </a:r>
            <a:r>
              <a:rPr lang="fa-IR" u="sng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کمتر متداول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است؛ با این وجود، در بسیاری از سازمانها برنامه ریزانی با این خصوصیت حضور دارند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وظایف برنامه ریزان خلاق و نوآور: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1- این برنامه ریزان افرادی </a:t>
            </a:r>
            <a:r>
              <a:rPr lang="fa-IR" dirty="0">
                <a:solidFill>
                  <a:srgbClr val="DB0739"/>
                </a:solidFill>
                <a:cs typeface="B Nazanin" panose="00000400000000000000" pitchFamily="2" charset="-78"/>
              </a:rPr>
              <a:t>متفکر و مبتکر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هستند که سعی دارند </a:t>
            </a:r>
            <a:r>
              <a:rPr lang="fa-IR" dirty="0">
                <a:solidFill>
                  <a:srgbClr val="0ACC2A"/>
                </a:solidFill>
                <a:cs typeface="B Nazanin" panose="00000400000000000000" pitchFamily="2" charset="-78"/>
              </a:rPr>
              <a:t>جریان استراتژی سازی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را در سازمان باز کنند.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2- این برنامه ریزان بعنوان </a:t>
            </a:r>
            <a:r>
              <a:rPr lang="fa-IR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تحلیلگران کیفی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، آماده انجام مطالعات موردی و سریع هستند.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3- بیشتر تمایل دارند استراتژیها را در </a:t>
            </a:r>
            <a:r>
              <a:rPr lang="fa-IR" dirty="0">
                <a:solidFill>
                  <a:srgbClr val="EF0781"/>
                </a:solidFill>
                <a:cs typeface="B Nazanin" panose="00000400000000000000" pitchFamily="2" charset="-78"/>
              </a:rPr>
              <a:t>جاهای دور از ذهن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بیابند و دیگران را به تفکر استراتژیک تشویق نمایند.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4- این افراد نسبت به روش تفکر الهام آمیز که </a:t>
            </a:r>
            <a:r>
              <a:rPr lang="fa-IR" dirty="0">
                <a:solidFill>
                  <a:srgbClr val="7030A0"/>
                </a:solidFill>
                <a:cs typeface="B Nazanin" panose="00000400000000000000" pitchFamily="2" charset="-78"/>
              </a:rPr>
              <a:t>مرتبط با نیمکره </a:t>
            </a:r>
            <a:r>
              <a:rPr lang="fa-IR" dirty="0" smtClean="0">
                <a:solidFill>
                  <a:srgbClr val="7030A0"/>
                </a:solidFill>
                <a:cs typeface="B Nazanin" panose="00000400000000000000" pitchFamily="2" charset="-78"/>
              </a:rPr>
              <a:t>راست </a:t>
            </a:r>
            <a:r>
              <a:rPr lang="fa-IR" dirty="0">
                <a:solidFill>
                  <a:srgbClr val="7030A0"/>
                </a:solidFill>
                <a:cs typeface="B Nazanin" panose="00000400000000000000" pitchFamily="2" charset="-78"/>
              </a:rPr>
              <a:t>مغز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می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باشد ، تمایل بیشتری دارند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dirty="0" smtClean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endParaRPr lang="fa-IR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rtl="1">
              <a:buNone/>
            </a:pP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(منبع:کتاب نگرش جامع بر مدیریت استراتژیک تألیف دکتر علیرضا علی احمدی- ص 94 و 95 )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70" y="4820194"/>
            <a:ext cx="3644538" cy="18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26571"/>
            <a:ext cx="8610600" cy="1730830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chemeClr val="accent1"/>
                </a:solidFill>
                <a:cs typeface="B Nazanin" panose="00000400000000000000" pitchFamily="2" charset="-78"/>
              </a:rPr>
              <a:t>دیدگاه تلفیق رویکردهای تحلیلی و </a:t>
            </a:r>
            <a:r>
              <a:rPr lang="fa-IR" sz="32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خلاقیت</a:t>
            </a:r>
            <a:endParaRPr lang="en-US" sz="32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5" y="1763485"/>
            <a:ext cx="10820400" cy="4872445"/>
          </a:xfrm>
        </p:spPr>
        <p:txBody>
          <a:bodyPr>
            <a:normAutofit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بسیاری از سازمانها به هر دو نوع برنامه ریزی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نیازمندن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د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این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وظیفه </a:t>
            </a:r>
            <a:r>
              <a:rPr lang="fa-IR" dirty="0">
                <a:solidFill>
                  <a:srgbClr val="D71F7F"/>
                </a:solidFill>
                <a:cs typeface="B Nazanin" panose="00000400000000000000" pitchFamily="2" charset="-78"/>
              </a:rPr>
              <a:t>مدیریت عالی سازمان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است که تلاش کند تا 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نسبت متعادلی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از هر دو نوع برنامه ریز را داشته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باشد.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سازمانها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نیازمند افرادی هستند که </a:t>
            </a: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به آشفتگی دنیای مدیریت ، نظم و ترتیب مطلوب را باز آورند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و در عین حال نیازمند اشخاصی نیز هستند که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روشهای متداول را مورد سؤال قرار دهند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. بدین ترتیب می توان امیدوار بود از فواید هر دو نگرش بهره جست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dirty="0" smtClean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rtl="1">
              <a:lnSpc>
                <a:spcPct val="150000"/>
              </a:lnSpc>
              <a:buNone/>
            </a:pPr>
            <a:endParaRPr lang="fa-IR" sz="1600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0" indent="0" rtl="1">
              <a:lnSpc>
                <a:spcPct val="150000"/>
              </a:lnSpc>
              <a:buNone/>
            </a:pP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(</a:t>
            </a: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منبع:کتاب نگرش جامع بر مدیریت استراتژیک تألیف دکتر علیرضا علی احمدی- ص 95 )</a:t>
            </a:r>
            <a:endParaRPr lang="fa-IR" sz="1600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72" y="3827417"/>
            <a:ext cx="4078605" cy="22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16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chemeClr val="accent1"/>
                </a:solidFill>
                <a:cs typeface="B Nazanin" panose="00000400000000000000" pitchFamily="2" charset="-78"/>
              </a:rPr>
              <a:t>مکاتب اصلی شکل گیری استراتژی و مدیریت استراتژیک </a:t>
            </a:r>
            <a:r>
              <a:rPr lang="en-US" sz="3200" dirty="0">
                <a:solidFill>
                  <a:schemeClr val="accent1"/>
                </a:solidFill>
                <a:cs typeface="B Nazanin" panose="00000400000000000000" pitchFamily="2" charset="-78"/>
              </a:rPr>
              <a:t/>
            </a:r>
            <a:br>
              <a:rPr lang="en-US" sz="3200" dirty="0">
                <a:solidFill>
                  <a:schemeClr val="accent1"/>
                </a:solidFill>
                <a:cs typeface="B Nazanin" panose="00000400000000000000" pitchFamily="2" charset="-78"/>
              </a:rPr>
            </a:br>
            <a:endParaRPr lang="en-US" sz="32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4926"/>
            <a:ext cx="10820400" cy="4767943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i="1" u="sng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هنری مینتزبرگ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، استراتژیست معروف ، </a:t>
            </a:r>
            <a:r>
              <a:rPr lang="fa-IR" dirty="0">
                <a:solidFill>
                  <a:srgbClr val="750D91"/>
                </a:solidFill>
                <a:cs typeface="B Nazanin" panose="00000400000000000000" pitchFamily="2" charset="-78"/>
              </a:rPr>
              <a:t>مکاتب مدیریت استراتژیک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را به طور کلی به دو دسته تقسیم کرده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است :</a:t>
            </a:r>
            <a:endParaRPr lang="fa-IR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1- </a:t>
            </a:r>
            <a:r>
              <a:rPr lang="fa-IR" dirty="0">
                <a:solidFill>
                  <a:srgbClr val="DB0739"/>
                </a:solidFill>
                <a:cs typeface="B Nazanin" panose="00000400000000000000" pitchFamily="2" charset="-78"/>
              </a:rPr>
              <a:t>مکتب تجویزی (پیش تدبیری</a:t>
            </a:r>
            <a:r>
              <a:rPr lang="fa-IR" dirty="0" smtClean="0">
                <a:solidFill>
                  <a:srgbClr val="DB0739"/>
                </a:solidFill>
                <a:cs typeface="B Nazanin" panose="00000400000000000000" pitchFamily="2" charset="-78"/>
              </a:rPr>
              <a:t>) 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en-US" dirty="0">
              <a:solidFill>
                <a:srgbClr val="DB0739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2-</a:t>
            </a:r>
            <a:r>
              <a:rPr lang="fa-IR" dirty="0">
                <a:solidFill>
                  <a:srgbClr val="DB0739"/>
                </a:solidFill>
                <a:cs typeface="B Nazanin" panose="00000400000000000000" pitchFamily="2" charset="-78"/>
              </a:rPr>
              <a:t> مکتب توصیفی (تجربی - انطباقی)</a:t>
            </a:r>
            <a:endParaRPr lang="en-US" dirty="0">
              <a:solidFill>
                <a:srgbClr val="DB0739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rtl="1">
              <a:buNone/>
            </a:pPr>
            <a:endParaRPr lang="fa-IR" sz="1600" b="1" dirty="0" smtClean="0">
              <a:cs typeface="B Nazanin" panose="00000400000000000000" pitchFamily="2" charset="-78"/>
            </a:endParaRPr>
          </a:p>
          <a:p>
            <a:pPr marL="0" indent="0" rtl="1">
              <a:buNone/>
            </a:pP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(</a:t>
            </a: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منابع:کتاب </a:t>
            </a: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نگرش جامع بر مدیریت استراتژیک تألیف دکتر علیرضا علی احمدی- ص 96 </a:t>
            </a: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/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مکاتب </a:t>
            </a: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مدیریت استراتژیک -آقای دکتر </a:t>
            </a: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فرحبد)</a:t>
            </a:r>
            <a:endParaRPr lang="fa-IR" sz="16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08068"/>
            <a:ext cx="4180115" cy="1489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" y="4261560"/>
            <a:ext cx="4118067" cy="14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05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Override1.xml><?xml version="1.0" encoding="utf-8"?>
<a:themeOverride xmlns:a="http://schemas.openxmlformats.org/drawingml/2006/main">
  <a:clrScheme name="Vapor Trail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C4220D"/>
    </a:accent1>
    <a:accent2>
      <a:srgbClr val="EB7712"/>
    </a:accent2>
    <a:accent3>
      <a:srgbClr val="ECBD31"/>
    </a:accent3>
    <a:accent4>
      <a:srgbClr val="92CE4A"/>
    </a:accent4>
    <a:accent5>
      <a:srgbClr val="50CFB4"/>
    </a:accent5>
    <a:accent6>
      <a:srgbClr val="0D8EC5"/>
    </a:accent6>
    <a:hlink>
      <a:srgbClr val="EA5A0C"/>
    </a:hlink>
    <a:folHlink>
      <a:srgbClr val="F09D3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1189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 Nazanin</vt:lpstr>
      <vt:lpstr>Century Gothic</vt:lpstr>
      <vt:lpstr>Vapor Trail</vt:lpstr>
      <vt:lpstr>PowerPoint Presentation</vt:lpstr>
      <vt:lpstr>پارادایم های شکل گیری استراتژی و مدیریت استراتژیک</vt:lpstr>
      <vt:lpstr>پارادایم های شکل گیری استراتژی مبتنی بر علم و هنر </vt:lpstr>
      <vt:lpstr>PowerPoint Presentation</vt:lpstr>
      <vt:lpstr>PowerPoint Presentation</vt:lpstr>
      <vt:lpstr>دیدگاه برنامه ریزی تحلیلی و عقلانی </vt:lpstr>
      <vt:lpstr>دیدگاه شکل گیری استراتژی خلاقانه و هنری</vt:lpstr>
      <vt:lpstr>دیدگاه تلفیق رویکردهای تحلیلی و خلاقیت</vt:lpstr>
      <vt:lpstr>مکاتب اصلی شکل گیری استراتژی و مدیریت استراتژیک  </vt:lpstr>
      <vt:lpstr>مشخصات مکتب تجویزی (پیش تدبیری) </vt:lpstr>
      <vt:lpstr>PowerPoint Presentation</vt:lpstr>
      <vt:lpstr>مکتب توصیفی (تجربی – انطباقی ) </vt:lpstr>
      <vt:lpstr>مشخصات پارادایم تلفیقی(پارادایم سیستمی – اقتضایی دوراندیشانه 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پارادایم های شکل گیری استراتژی و مدیریت استراتژیک</dc:title>
  <dc:creator>Windows User</dc:creator>
  <cp:lastModifiedBy>Windows User</cp:lastModifiedBy>
  <cp:revision>38</cp:revision>
  <dcterms:created xsi:type="dcterms:W3CDTF">2018-12-13T09:16:35Z</dcterms:created>
  <dcterms:modified xsi:type="dcterms:W3CDTF">2018-12-15T11:50:54Z</dcterms:modified>
</cp:coreProperties>
</file>